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5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D0D84-1CCE-F27A-B471-492ED9BBA9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EAA73A-3CDB-9697-5B44-9C137241C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A0A7C-E0C8-B44D-5CCF-B31C34ECF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C84D4-A84D-468E-CB0F-FEBF091B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5D262-D7BF-3C08-AB69-819A546C1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3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F9353-9C29-5F99-9F7F-079B4920F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41AF9C-57D5-FF5F-A8A8-9634D996B5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F21F59-9010-CF36-B58F-CEEAC085B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B20A6-513D-D85B-ED7C-9708866CD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A4015-548D-DF71-8151-556CA48B1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6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E35C52-2951-D80F-0EC2-C902E92CE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77B816-0624-201F-2C14-78CB8349CF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95FF4-27DC-FC0A-15E4-76CE60C5E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E4FAE-353C-CEAC-102C-9A92C7DF6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366AF-FAFC-B349-4B6A-1C0E6378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93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E955E-F59C-7092-6EEC-1C39410E8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64265-CB8F-3060-4FE6-3F8F9BB15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E3489-B3F8-ED16-054C-0AE91676B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23D7F-A65D-F768-C25E-52693DE9D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2FA27-AC23-2508-D32D-252441F5F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9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52097-CF63-982D-E07A-A18BCE8E8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D3E0DC-F01F-98D8-CCF2-8CB9895A00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AC65D8-38D5-2FBE-4E76-534BF167C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B914D-E232-15D5-B254-B0EBB24AB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30461-9DA1-A025-8E69-FC7664E07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93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F479B-A376-AFA9-4BFE-62C315176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8263A-8023-BB24-22F4-F05DABC471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2840FD-94D4-5E2C-3990-8AFC6B5B9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FB0C54-D0E7-5B72-7607-31470A7E6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179F8-C418-0AA0-57ED-EEBB8CE62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BC3A6-D253-0AC2-2DDA-8E180085A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58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88C7-91A9-8778-1DFE-BDC4CAC0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BB0D5-FA3B-5658-D23D-9E9B73FC30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BB2420-3D9D-DEC1-D61D-29D0B9BB34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61F232-A831-A960-D6FB-2D0FFAC763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FE7B69-4C4A-0555-8973-390DCCA40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A05103-4655-453F-2F83-845298B76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92A6DB-3500-C7D7-1DF2-010875BE2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A5BFC5-B60F-4419-56AE-FC8279926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61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3358F-9125-884A-1206-FE3F56523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332B6C-4D36-8FEC-3BB3-E0241A17E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E55D05-91A8-8B97-87F5-53FAF2688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5F61D9-A991-AA69-E850-20D6D7649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87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D905B3-9E4C-4161-CF3E-DFF5CA140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2179D3-ED5E-2C87-EED5-62543B116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2DCE9-F8BB-916B-93FB-BD2D1C6F8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6FBD5-66C8-3CA5-A597-C1DB0ED3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2A0D1-5D4E-D18C-99AC-93B720DDD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EE219-EDAA-E9BF-1D38-34EBB1C659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B1278D-753A-E671-CDF1-C0055528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D4B17-F75B-A534-BDAE-AEC754E2B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B0C17E-CA60-FF50-C0A6-10A357673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274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3D84A-25F0-C26C-314D-8D03B0594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3B2DE4-8F27-75D5-43F8-BC986B8E9A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C1545B-8F8C-E990-BFA1-B8193E406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78ABCB-93C1-3D46-91C4-4BC35C4EA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78315-C776-630C-97D5-4996CDBE9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CFB2A-79C9-22D9-8EFF-D565DB14D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52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FA6A4-B1F2-B9D8-F494-9B098D405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D84BB-2379-3225-5047-AE2D77AC0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84EE7-8882-D610-514D-814922B50E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E382C-39D6-4AE1-A7E3-DDA9B015EC35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99E16-9708-EC2F-FC68-29AF9F252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B20B9-426C-A592-10C3-86893A9181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50AA3-5A90-48DD-BAB4-92C17F2C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2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C16F008-D6F4-AD4C-3FFF-7E0A27ECD1C0}"/>
              </a:ext>
            </a:extLst>
          </p:cNvPr>
          <p:cNvSpPr txBox="1"/>
          <p:nvPr/>
        </p:nvSpPr>
        <p:spPr>
          <a:xfrm>
            <a:off x="0" y="5603855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b="1" dirty="0"/>
              <a:t>Supplementary figure 1.</a:t>
            </a:r>
            <a:r>
              <a:rPr lang="en-CA" dirty="0"/>
              <a:t> Correlation analysis for the copy number variation (CNV) of the transgene and Cas9 gene expression for T</a:t>
            </a:r>
            <a:r>
              <a:rPr lang="en-CA" baseline="-25000" dirty="0"/>
              <a:t>1</a:t>
            </a:r>
            <a:r>
              <a:rPr lang="en-CA" dirty="0"/>
              <a:t> transgenic plants generated using </a:t>
            </a:r>
            <a:r>
              <a:rPr lang="en-CA" i="1" dirty="0"/>
              <a:t>Agrobacterium</a:t>
            </a:r>
            <a:r>
              <a:rPr lang="en-CA" dirty="0"/>
              <a:t>-mediated transformation and JD633::gRNA#10 plasmid. The error bars represent the Poisson CNV Max and Min values for CNV and the standard error of the mean for Cas9 expression. </a:t>
            </a:r>
            <a:r>
              <a:rPr lang="en-US" dirty="0"/>
              <a:t>The trendline was plotted with gray, indicating the standard error. The R- and p-values were calculated using Pearson's correlation coefficient.</a:t>
            </a:r>
          </a:p>
        </p:txBody>
      </p:sp>
      <p:pic>
        <p:nvPicPr>
          <p:cNvPr id="3" name="Picture 2" descr="A picture containing diagram, line, parallel, technical drawing&#10;&#10;Description automatically generated">
            <a:extLst>
              <a:ext uri="{FF2B5EF4-FFF2-40B4-BE49-F238E27FC236}">
                <a16:creationId xmlns:a16="http://schemas.microsoft.com/office/drawing/2014/main" id="{354B2ECE-CA1E-D6F9-3418-7EF0AB07A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898" y="76199"/>
            <a:ext cx="8732521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3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322E82-86C1-DCA0-482A-B00DA162B5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37" t="5730" r="37270" b="55093"/>
          <a:stretch/>
        </p:blipFill>
        <p:spPr>
          <a:xfrm>
            <a:off x="454645" y="1446710"/>
            <a:ext cx="5487898" cy="32395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D1F860-314C-B7E3-B26C-8D84096C28F4}"/>
              </a:ext>
            </a:extLst>
          </p:cNvPr>
          <p:cNvSpPr txBox="1"/>
          <p:nvPr/>
        </p:nvSpPr>
        <p:spPr>
          <a:xfrm>
            <a:off x="-9982" y="5303043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b="1" dirty="0"/>
              <a:t>Supplementary figure 2.</a:t>
            </a:r>
            <a:r>
              <a:rPr lang="en-CA" dirty="0"/>
              <a:t> Representative gel image of the PCR screening of the T</a:t>
            </a:r>
            <a:r>
              <a:rPr lang="en-CA" baseline="-25000" dirty="0"/>
              <a:t>0</a:t>
            </a:r>
            <a:r>
              <a:rPr lang="en-CA" dirty="0"/>
              <a:t> wheat transgenics for the co-integration events for gRNAs#8 and #9. (A) and (B) are gRNAs#8 and #9, respectively. + - positive control.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13D9EA-4941-6D14-F8C7-C6E7D17071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37" t="54068" r="37270" b="8772"/>
          <a:stretch/>
        </p:blipFill>
        <p:spPr>
          <a:xfrm>
            <a:off x="6104013" y="1446710"/>
            <a:ext cx="5785742" cy="32395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552ADF-7307-A34D-6EE8-0461081AF8E8}"/>
              </a:ext>
            </a:extLst>
          </p:cNvPr>
          <p:cNvSpPr txBox="1"/>
          <p:nvPr/>
        </p:nvSpPr>
        <p:spPr>
          <a:xfrm>
            <a:off x="454645" y="144671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E08AD-118D-0A84-4E8E-B059AC5BB806}"/>
              </a:ext>
            </a:extLst>
          </p:cNvPr>
          <p:cNvSpPr txBox="1"/>
          <p:nvPr/>
        </p:nvSpPr>
        <p:spPr>
          <a:xfrm>
            <a:off x="6104013" y="14467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B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1028DB-AABE-50A5-D00B-DDE6FDEAC7C6}"/>
              </a:ext>
            </a:extLst>
          </p:cNvPr>
          <p:cNvSpPr txBox="1"/>
          <p:nvPr/>
        </p:nvSpPr>
        <p:spPr>
          <a:xfrm>
            <a:off x="391047" y="2582058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00" dirty="0">
                <a:solidFill>
                  <a:schemeClr val="bg1"/>
                </a:solidFill>
              </a:rPr>
              <a:t>0.5 kb</a:t>
            </a: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7C728F7-5742-04AE-0D87-911EF0BB322C}"/>
              </a:ext>
            </a:extLst>
          </p:cNvPr>
          <p:cNvCxnSpPr/>
          <p:nvPr/>
        </p:nvCxnSpPr>
        <p:spPr>
          <a:xfrm>
            <a:off x="816635" y="2714149"/>
            <a:ext cx="9579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4A309B0-A36C-F3C8-F364-BA356116D461}"/>
              </a:ext>
            </a:extLst>
          </p:cNvPr>
          <p:cNvSpPr txBox="1"/>
          <p:nvPr/>
        </p:nvSpPr>
        <p:spPr>
          <a:xfrm>
            <a:off x="6086018" y="2582058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00" dirty="0">
                <a:solidFill>
                  <a:schemeClr val="bg1"/>
                </a:solidFill>
              </a:rPr>
              <a:t>0.5 kb</a:t>
            </a: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4D634B2-1C8A-2FBC-504B-8FA200A35D35}"/>
              </a:ext>
            </a:extLst>
          </p:cNvPr>
          <p:cNvCxnSpPr/>
          <p:nvPr/>
        </p:nvCxnSpPr>
        <p:spPr>
          <a:xfrm>
            <a:off x="6511606" y="2714149"/>
            <a:ext cx="9579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22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E8541FC-AEE9-2003-325F-188372D9475A}"/>
              </a:ext>
            </a:extLst>
          </p:cNvPr>
          <p:cNvSpPr txBox="1"/>
          <p:nvPr/>
        </p:nvSpPr>
        <p:spPr>
          <a:xfrm>
            <a:off x="0" y="512735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b="1" dirty="0"/>
              <a:t>Supplementary figure 3.</a:t>
            </a:r>
            <a:r>
              <a:rPr lang="en-CA" dirty="0"/>
              <a:t> Screening of T</a:t>
            </a:r>
            <a:r>
              <a:rPr lang="en-CA" baseline="-25000" dirty="0"/>
              <a:t>0</a:t>
            </a:r>
            <a:r>
              <a:rPr lang="en-CA" dirty="0"/>
              <a:t> transgenic wheat lines (cv. Fielder) for the presence of gene editing events at the target loci using </a:t>
            </a:r>
            <a:r>
              <a:rPr lang="en-US" dirty="0"/>
              <a:t>cleaved amplified polymorphic sequences (CAPS) assay. The plants were </a:t>
            </a:r>
            <a:r>
              <a:rPr lang="en-CA" dirty="0"/>
              <a:t>generated using </a:t>
            </a:r>
            <a:r>
              <a:rPr lang="en-CA" i="1" dirty="0"/>
              <a:t>Agrobacterium</a:t>
            </a:r>
            <a:r>
              <a:rPr lang="en-CA" dirty="0"/>
              <a:t>-mediated transformation and co-delivery of the GRF-GIF chimeric construct. gRNA seeding sequence targeting three sub-genomic copies of </a:t>
            </a:r>
            <a:r>
              <a:rPr lang="en-CA" i="1" dirty="0"/>
              <a:t>TaGW2</a:t>
            </a:r>
            <a:r>
              <a:rPr lang="en-CA" dirty="0"/>
              <a:t> was cloned into JD633 plasmid carrying GRF-GIF and Cas9/gRNA expression cassettes. CAPS assay for three </a:t>
            </a:r>
            <a:r>
              <a:rPr lang="en-CA" dirty="0" err="1"/>
              <a:t>subgenomes</a:t>
            </a:r>
            <a:r>
              <a:rPr lang="en-CA" dirty="0"/>
              <a:t> targeted by gRNA-</a:t>
            </a:r>
            <a:r>
              <a:rPr lang="en-CA" i="1" dirty="0"/>
              <a:t>TaGW2</a:t>
            </a:r>
            <a:r>
              <a:rPr lang="en-CA" dirty="0"/>
              <a:t> was performed as described before [17]. PC-D – positive control, digested (cv. Fielder), PC-UD - Positive control, undigested (cv. Fielder), L - ladder. 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40DF5F-DE93-ADF3-14E3-CF0331C42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519" y="0"/>
            <a:ext cx="8818603" cy="510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37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E8541FC-AEE9-2003-325F-188372D9475A}"/>
              </a:ext>
            </a:extLst>
          </p:cNvPr>
          <p:cNvSpPr txBox="1"/>
          <p:nvPr/>
        </p:nvSpPr>
        <p:spPr>
          <a:xfrm>
            <a:off x="0" y="5103674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b="1" dirty="0"/>
              <a:t>Supplementary figure 4.</a:t>
            </a:r>
            <a:r>
              <a:rPr lang="en-CA" dirty="0"/>
              <a:t> 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Propagation of the gene editing events in the T</a:t>
            </a:r>
            <a:r>
              <a:rPr lang="en-CA" sz="1800" baseline="-25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lines transformed with JD633::gRNA#10. (A) gRNA#10 (gRNA-</a:t>
            </a:r>
            <a:r>
              <a:rPr lang="en-CA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TaGW2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 described before [30] was cloned into JD633 plasmid and transformed into cv. Fielder. Universal primers, TaGW2-F and TaGW2-R, were used to amplify the target region from </a:t>
            </a:r>
            <a:r>
              <a:rPr lang="en-CA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subgenomes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A, B and D. Upon successful editing event, the internal </a:t>
            </a:r>
            <a:r>
              <a:rPr lang="en-CA" sz="18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Sma</a:t>
            </a:r>
            <a:r>
              <a:rPr lang="en-CA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restriction site is disrupted and can be visualized as an undigested product on the agarose gel. (B) CAPS assay was analyzed on 1% agarose gel for the T</a:t>
            </a:r>
            <a:r>
              <a:rPr lang="en-CA" sz="1800" baseline="-25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CA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transgenic progeny. D – digested control (cv. Fielder), UD – undigested control (cv. Fielder), L - ladder.</a:t>
            </a:r>
            <a:endParaRPr lang="en-US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dirty="0"/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6D9717CE-F339-7C9E-6240-42BF3E33F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436"/>
            <a:ext cx="12192000" cy="355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61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391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AAFC-AAC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Bilichak, Andrii (AAFC/AAC)</dc:creator>
  <cp:lastModifiedBy>Bilichak, Andrii (AAFC/AAC)</cp:lastModifiedBy>
  <cp:revision>14</cp:revision>
  <dcterms:created xsi:type="dcterms:W3CDTF">2023-05-10T04:14:03Z</dcterms:created>
  <dcterms:modified xsi:type="dcterms:W3CDTF">2023-06-27T14:17:33Z</dcterms:modified>
</cp:coreProperties>
</file>